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4" r:id="rId17"/>
    <p:sldId id="275" r:id="rId18"/>
    <p:sldId id="276" r:id="rId19"/>
    <p:sldId id="277" r:id="rId20"/>
    <p:sldId id="278" r:id="rId21"/>
    <p:sldId id="302" r:id="rId22"/>
    <p:sldId id="280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4" r:id="rId33"/>
    <p:sldId id="293" r:id="rId34"/>
    <p:sldId id="295" r:id="rId35"/>
    <p:sldId id="296" r:id="rId36"/>
    <p:sldId id="297" r:id="rId37"/>
    <p:sldId id="298" r:id="rId38"/>
    <p:sldId id="301" r:id="rId39"/>
    <p:sldId id="303" r:id="rId40"/>
    <p:sldId id="321" r:id="rId41"/>
    <p:sldId id="322" r:id="rId42"/>
    <p:sldId id="305" r:id="rId43"/>
    <p:sldId id="304" r:id="rId44"/>
    <p:sldId id="306" r:id="rId45"/>
    <p:sldId id="307" r:id="rId46"/>
    <p:sldId id="308" r:id="rId47"/>
    <p:sldId id="310" r:id="rId48"/>
    <p:sldId id="309" r:id="rId49"/>
    <p:sldId id="311" r:id="rId50"/>
    <p:sldId id="313" r:id="rId51"/>
    <p:sldId id="315" r:id="rId52"/>
    <p:sldId id="316" r:id="rId53"/>
    <p:sldId id="318" r:id="rId54"/>
    <p:sldId id="323" r:id="rId55"/>
    <p:sldId id="325" r:id="rId56"/>
    <p:sldId id="324" r:id="rId57"/>
    <p:sldId id="326" r:id="rId58"/>
    <p:sldId id="327" r:id="rId59"/>
    <p:sldId id="328" r:id="rId60"/>
    <p:sldId id="329" r:id="rId6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81.png"/><Relationship Id="rId12" Type="http://schemas.openxmlformats.org/officeDocument/2006/relationships/image" Target="../media/image80.png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大模型训练流程</a:t>
            </a: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351280" y="194119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分词</a:t>
            </a:r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3872865" y="194119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预训练</a:t>
            </a:r>
            <a:endParaRPr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6782435" y="194119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指令</a:t>
            </a:r>
            <a:r>
              <a:rPr lang="zh-CN" altLang="en-US" b="1"/>
              <a:t>微调</a:t>
            </a:r>
            <a:endParaRPr lang="zh-CN" altLang="en-US" b="1"/>
          </a:p>
        </p:txBody>
      </p:sp>
      <p:sp>
        <p:nvSpPr>
          <p:cNvPr id="8" name="矩形 7"/>
          <p:cNvSpPr/>
          <p:nvPr/>
        </p:nvSpPr>
        <p:spPr>
          <a:xfrm>
            <a:off x="6833870" y="3429000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人类</a:t>
            </a:r>
            <a:r>
              <a:rPr lang="zh-CN" altLang="en-US" b="1"/>
              <a:t>对齐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6833870" y="486981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测评</a:t>
            </a:r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3872865" y="486981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量化</a:t>
            </a:r>
            <a:endParaRPr lang="zh-CN" altLang="en-US" b="1"/>
          </a:p>
        </p:txBody>
      </p:sp>
      <p:sp>
        <p:nvSpPr>
          <p:cNvPr id="11" name="矩形 10"/>
          <p:cNvSpPr/>
          <p:nvPr/>
        </p:nvSpPr>
        <p:spPr>
          <a:xfrm>
            <a:off x="1434465" y="486981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部署</a:t>
            </a:r>
            <a:endParaRPr lang="zh-CN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777240"/>
            <a:ext cx="1049972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subword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3.2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Byte-level 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缺点：字符丰富的语言（如日语和中文）的稀有字符可能会不必要地占用词汇槽并限制其紧凑性。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从字符级别扩展到字节级别，比字符更紧凑，大小仅为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1/8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由于字节序列比字符序列长很多，原样使用字节在计算上要求很高，因此参考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的合并策略构成字节级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“subwords”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6795" y="2733675"/>
            <a:ext cx="737235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71830" y="777240"/>
                <a:ext cx="10499725" cy="468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3.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subword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3.2 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Byte-level 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算法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优势：效果与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相当，词表大量减少；可以在多语言之间通过字节级别的子词实现更好的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共享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劣势：编码长度相较于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略长；解码歧义仍然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存在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3.3 W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ordPiece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与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类似，也是对词表进行合并，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基于频率，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WordPiece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基于互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信息：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𝑠𝑐𝑜𝑟𝑒</m:t>
                      </m:r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𝑓𝑟𝑒𝑞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𝑝𝑎𝑖𝑟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𝑓𝑟𝑒𝑞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𝑓𝑖𝑟𝑠𝑡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𝑒𝑙𝑒𝑚𝑒𝑛𝑡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𝑓𝑟𝑒𝑞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𝑠𝑒𝑐𝑜𝑛𝑑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𝑒𝑙𝑒𝑚𝑒𝑛𝑡</m:t>
                          </m:r>
                        </m:den>
                      </m:f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优势：更语义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导向</a:t>
                </a: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劣势：合并更为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复杂</a:t>
                </a: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" y="777240"/>
                <a:ext cx="10499725" cy="4686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9220" y="266700"/>
            <a:ext cx="4000500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</a:t>
            </a:r>
            <a:r>
              <a:rPr lang="zh-CN" altLang="en-US" sz="2400"/>
              <a:t>结构</a:t>
            </a:r>
            <a:endParaRPr lang="zh-CN" altLang="en-US" sz="240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312285" y="88265"/>
            <a:ext cx="2540635" cy="67697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8655" y="396875"/>
            <a:ext cx="3752850" cy="60102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Causal Self Attention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671830" y="1311910"/>
            <a:ext cx="104997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相比较于传统的</a:t>
            </a: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Transformer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的自注意力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层，大模型不同的点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在于：</a:t>
            </a:r>
            <a:endParaRPr lang="zh-CN" altLang="en-US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1.Rope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位置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编码</a:t>
            </a:r>
            <a:endParaRPr lang="zh-CN" altLang="en-US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2.pre-norm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代替</a:t>
            </a: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post-norm</a:t>
            </a:r>
            <a:endParaRPr lang="en-US" altLang="zh-CN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2764155"/>
            <a:ext cx="7374255" cy="39725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1420" y="469319"/>
            <a:ext cx="7479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RoPE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位置编码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(Rotary Position Embedding)</a:t>
            </a:r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201420" y="1133421"/>
                <a:ext cx="9180830" cy="52552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传统三角式位置编码的缺点：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[(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</a:rPr>
                  <a:t>带有绝对位置的只有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，带有相对位置的只有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假设向量只有二维的情况，对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q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𝑚</m:t>
                    </m:r>
                    <m:r>
                      <a:rPr lang="zh-CN" altLang="en-US" b="0" i="1" smtClean="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𝜃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(m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是位置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，对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n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𝜃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(n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是位置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。</a:t>
                </a: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从复数来看，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q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旋转后变成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𝑞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𝑖𝑚</m:t>
                        </m:r>
                        <m:r>
                          <a:rPr lang="zh-CN" altLang="en-US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旋转后变成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𝑛</m:t>
                        </m:r>
                        <m:r>
                          <a:rPr lang="zh-CN" altLang="en-US" i="1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，他们的内积可以表示成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:</a:t>
                </a: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&gt;</m:t>
                      </m:r>
                      <m:r>
                        <a:rPr lang="en-US" altLang="zh-CN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𝑅𝑒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𝑞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𝑖𝑚</m:t>
                          </m:r>
                          <m:r>
                            <a:rPr lang="zh-CN" altLang="en-US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𝑖𝑛</m:t>
                          </m:r>
                          <m:r>
                            <a:rPr lang="zh-CN" altLang="en-US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 =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𝑅𝑒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𝑞𝑘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)</m:t>
                          </m:r>
                          <m:r>
                            <a:rPr lang="zh-CN" altLang="en-US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这样就带上了相对位置信息，而旋转相当于线性变换：</a:t>
                </a: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RoPE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通过对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q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和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加上绝对的位置，内积时加上了相对的位置。距离远的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token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对自己的影响就会衰减。</a:t>
                </a:r>
                <a:endParaRPr lang="zh-CN" altLang="en-US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20" y="1133421"/>
                <a:ext cx="9180830" cy="5255260"/>
              </a:xfrm>
              <a:prstGeom prst="rect">
                <a:avLst/>
              </a:prstGeom>
              <a:blipFill rotWithShape="1">
                <a:blip r:embed="rId1"/>
                <a:stretch>
                  <a:fillRect t="-11" b="-15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886" y="4733870"/>
            <a:ext cx="4096322" cy="78115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5700" y="387350"/>
            <a:ext cx="779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多维情况下的</a:t>
            </a:r>
            <a:r>
              <a:rPr lang="en-US" altLang="zh-CN" dirty="0" err="1"/>
              <a:t>RoPE</a:t>
            </a:r>
            <a:r>
              <a:rPr lang="en-US" altLang="zh-CN" dirty="0"/>
              <a:t>: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741" y="908898"/>
            <a:ext cx="6385509" cy="28363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40" y="3745285"/>
            <a:ext cx="6283910" cy="2365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98" y="2284615"/>
            <a:ext cx="4536067" cy="2921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Pre-norm VS </a:t>
            </a:r>
            <a:r>
              <a:rPr lang="en-US" altLang="zh-CN" sz="2400"/>
              <a:t>Post-norm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083310"/>
            <a:ext cx="3678555" cy="64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55" y="396875"/>
            <a:ext cx="3752850" cy="6010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8815" y="2127250"/>
            <a:ext cx="614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prenorm</a:t>
            </a:r>
            <a:r>
              <a:rPr lang="zh-CN" altLang="en-US"/>
              <a:t>更容易训练，但效果不如</a:t>
            </a:r>
            <a:r>
              <a:rPr lang="en-US" altLang="zh-CN"/>
              <a:t>postnorm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3663315"/>
            <a:ext cx="58769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RMS-Norm</a:t>
            </a: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8655" y="396875"/>
            <a:ext cx="3752850" cy="6010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05" y="1338580"/>
            <a:ext cx="3009900" cy="1895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4077335"/>
            <a:ext cx="5227320" cy="10134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72455" y="1626235"/>
            <a:ext cx="106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均方</a:t>
            </a:r>
            <a:r>
              <a:rPr lang="zh-CN" altLang="en-US"/>
              <a:t>根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FFN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1555" y="738505"/>
            <a:ext cx="4555490" cy="4817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60290" y="5617210"/>
            <a:ext cx="166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input(b, n, 1024)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00525" y="3510280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(b, n, 4096)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38745" y="3936365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(b, n, 4096)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677150" y="3358515"/>
                <a:ext cx="192278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𝑠𝑖𝑔𝑚𝑜𝑖𝑑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50" y="3358515"/>
                <a:ext cx="192278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4535" y="1966595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(b, n, 1024)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65090" y="6109970"/>
            <a:ext cx="1084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SwiGLU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951230"/>
            <a:ext cx="1049972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⾃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然语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⾔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⽤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来表达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⼈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脑思维的复杂系统，在这个系统中词是意义的基本单元，词向量是表达单词含义的向量，将词映射到实向量的技术叫做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词嵌入。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1830" y="2080895"/>
            <a:ext cx="1066800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one-hot</a:t>
            </a:r>
            <a:r>
              <a:rPr lang="zh-CN" altLang="en-US">
                <a:sym typeface="+mn-ea"/>
              </a:rPr>
              <a:t>（一位</a:t>
            </a:r>
            <a:r>
              <a:rPr lang="zh-CN" altLang="en-US">
                <a:sym typeface="+mn-ea"/>
              </a:rPr>
              <a:t>有效）编码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猫</a:t>
            </a:r>
            <a:r>
              <a:rPr lang="en-US" altLang="zh-CN">
                <a:sym typeface="+mn-ea"/>
              </a:rPr>
              <a:t>-&gt;[1,0,0]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狗</a:t>
            </a:r>
            <a:r>
              <a:rPr lang="en-US" altLang="zh-CN">
                <a:sym typeface="+mn-ea"/>
              </a:rPr>
              <a:t>-&gt;[0,1,0]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人</a:t>
            </a:r>
            <a:r>
              <a:rPr lang="en-US" altLang="zh-CN">
                <a:sym typeface="+mn-ea"/>
              </a:rPr>
              <a:t>-&gt;[0,0,1]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one-hot</a:t>
            </a:r>
            <a:r>
              <a:rPr lang="zh-CN" altLang="en-US"/>
              <a:t>编码的</a:t>
            </a:r>
            <a:r>
              <a:rPr lang="zh-CN" altLang="en-US"/>
              <a:t>缺陷：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维度太高导致计算量变大，一个词要花太多空间存储没用的</a:t>
            </a:r>
            <a:r>
              <a:rPr lang="en-US" altLang="zh-CN"/>
              <a:t>0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词与词之间完全</a:t>
            </a:r>
            <a:r>
              <a:rPr lang="zh-CN" altLang="en-US"/>
              <a:t>没关系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44880" y="361315"/>
            <a:ext cx="764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/>
              <a:t>Transformers</a:t>
            </a:r>
            <a:r>
              <a:rPr lang="zh-CN" altLang="en-US" sz="2400"/>
              <a:t>框架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998220" y="1287780"/>
            <a:ext cx="1045083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优点：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内置训练循环，只需关注数据处理、模型结构，</a:t>
            </a:r>
            <a:r>
              <a:rPr lang="en-US" altLang="zh-CN"/>
              <a:t>Trainer</a:t>
            </a:r>
            <a:r>
              <a:rPr lang="zh-CN" altLang="en-US"/>
              <a:t>能够自动进行训练，而不用繁琐的</a:t>
            </a:r>
            <a:r>
              <a:rPr lang="zh-CN" altLang="en-US"/>
              <a:t>操作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支持各种</a:t>
            </a:r>
            <a:r>
              <a:rPr lang="en-US" altLang="zh-CN"/>
              <a:t>trick</a:t>
            </a:r>
            <a:r>
              <a:rPr lang="zh-CN" altLang="en-US"/>
              <a:t>例如</a:t>
            </a:r>
            <a:r>
              <a:rPr lang="en-US" altLang="zh-CN"/>
              <a:t>warmup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支持分布式训练框架</a:t>
            </a:r>
            <a:r>
              <a:rPr lang="en-US" altLang="zh-CN"/>
              <a:t>deepspeed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4.</a:t>
            </a:r>
            <a:r>
              <a:rPr lang="zh-CN" altLang="en-US"/>
              <a:t>支持</a:t>
            </a:r>
            <a:r>
              <a:rPr lang="en-US" altLang="zh-CN"/>
              <a:t>peft</a:t>
            </a:r>
            <a:r>
              <a:rPr lang="zh-CN" altLang="en-US"/>
              <a:t>库</a:t>
            </a:r>
            <a:r>
              <a:rPr lang="en-US" altLang="zh-CN"/>
              <a:t>(</a:t>
            </a:r>
            <a:r>
              <a:rPr lang="zh-CN" altLang="en-US"/>
              <a:t>包括</a:t>
            </a:r>
            <a:r>
              <a:rPr lang="en-US" altLang="zh-CN"/>
              <a:t>lora</a:t>
            </a:r>
            <a:r>
              <a:rPr lang="zh-CN" altLang="en-US"/>
              <a:t>等</a:t>
            </a:r>
            <a:r>
              <a:rPr lang="en-US" altLang="zh-CN"/>
              <a:t>)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...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7310" y="2267585"/>
            <a:ext cx="3943350" cy="2781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63310" y="817880"/>
            <a:ext cx="4587240" cy="403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https://github.com/wdndev/tiny-llm-zh.git 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10731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FFN</a:t>
            </a:r>
            <a:endParaRPr lang="en-US" altLang="zh-CN" sz="2400"/>
          </a:p>
        </p:txBody>
      </p:sp>
      <p:sp>
        <p:nvSpPr>
          <p:cNvPr id="16" name="文本框 15"/>
          <p:cNvSpPr txBox="1"/>
          <p:nvPr/>
        </p:nvSpPr>
        <p:spPr>
          <a:xfrm>
            <a:off x="671830" y="462280"/>
            <a:ext cx="102476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MOE(Mixure of Expert) 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稀疏模型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由多个专家组成一个更大的模型，每个专家负责一个子领域，训练的时候调用少数几个专家，训练、推理速度更快，能够在远少于稠密模型所需的计算资源下进行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训练。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746885"/>
            <a:ext cx="6623050" cy="5058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6730" y="1986915"/>
            <a:ext cx="4667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以</a:t>
            </a:r>
            <a:r>
              <a:rPr lang="en-US" altLang="zh-CN"/>
              <a:t>Mixtral 8 * 7B</a:t>
            </a:r>
            <a:r>
              <a:rPr lang="zh-CN" altLang="en-US"/>
              <a:t>（约</a:t>
            </a:r>
            <a:r>
              <a:rPr lang="en-US" altLang="zh-CN"/>
              <a:t>47B</a:t>
            </a:r>
            <a:r>
              <a:rPr lang="zh-CN" altLang="en-US"/>
              <a:t>参数）为例，</a:t>
            </a:r>
            <a:r>
              <a:rPr lang="en-US" altLang="zh-CN"/>
              <a:t>8</a:t>
            </a:r>
            <a:r>
              <a:rPr lang="zh-CN" altLang="en-US"/>
              <a:t>是专家数，</a:t>
            </a:r>
            <a:r>
              <a:rPr lang="en-US" altLang="zh-CN"/>
              <a:t>7B</a:t>
            </a:r>
            <a:r>
              <a:rPr lang="zh-CN" altLang="en-US"/>
              <a:t>是</a:t>
            </a:r>
            <a:r>
              <a:rPr lang="en-US" altLang="zh-CN"/>
              <a:t> Mixtral7B</a:t>
            </a:r>
            <a:r>
              <a:rPr lang="zh-CN" altLang="en-US"/>
              <a:t>的</a:t>
            </a:r>
            <a:r>
              <a:rPr lang="en-US" altLang="zh-CN"/>
              <a:t>FFN</a:t>
            </a:r>
            <a:r>
              <a:rPr lang="zh-CN" altLang="en-US"/>
              <a:t>参数。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3429000"/>
            <a:ext cx="4403090" cy="541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410" y="4328160"/>
            <a:ext cx="5228590" cy="5549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75" y="5241290"/>
            <a:ext cx="3257550" cy="5810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5996305"/>
            <a:ext cx="28575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大模型训练</a:t>
            </a:r>
            <a:r>
              <a:rPr lang="zh-CN" altLang="en-US" sz="2400"/>
              <a:t>资源计算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52475" y="941070"/>
                <a:ext cx="10923270" cy="3846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/>
                  <a:t>自注意力</a:t>
                </a:r>
                <a:r>
                  <a:rPr lang="zh-CN" altLang="en-US"/>
                  <a:t>层：</a:t>
                </a: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假设</a:t>
                </a:r>
                <a:r>
                  <a:rPr lang="en-US" altLang="zh-CN"/>
                  <a:t>hidden size</a:t>
                </a:r>
                <a:r>
                  <a:rPr lang="zh-CN" altLang="en-US"/>
                  <a:t>是</a:t>
                </a:r>
                <a:r>
                  <a:rPr lang="en-US" altLang="zh-CN"/>
                  <a:t>h</a:t>
                </a: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QKVO</a:t>
                </a:r>
                <a:r>
                  <a:rPr lang="zh-CN" altLang="en-US"/>
                  <a:t>四个矩阵占</a:t>
                </a:r>
                <a:r>
                  <a:rPr lang="en-US" altLang="zh-CN"/>
                  <a:t>4 * h</a:t>
                </a:r>
                <a:r>
                  <a:rPr lang="en-US" altLang="zh-CN" baseline="30000"/>
                  <a:t>2</a:t>
                </a:r>
                <a:endParaRPr lang="en-US" altLang="zh-CN" baseline="30000"/>
              </a:p>
              <a:p>
                <a:pPr>
                  <a:lnSpc>
                    <a:spcPct val="150000"/>
                  </a:lnSpc>
                </a:pPr>
                <a:r>
                  <a:rPr lang="en-US" altLang="zh-CN"/>
                  <a:t>FFN</a:t>
                </a:r>
                <a:r>
                  <a:rPr lang="zh-CN" altLang="en-US"/>
                  <a:t>：</a:t>
                </a: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升维、降维矩阵每个矩阵参数是</a:t>
                </a:r>
                <a:r>
                  <a:rPr lang="en-US" altLang="zh-CN"/>
                  <a:t>4h * h</a:t>
                </a:r>
                <a:r>
                  <a:rPr lang="zh-CN" altLang="en-US"/>
                  <a:t>，总计</a:t>
                </a:r>
                <a:r>
                  <a:rPr lang="en-US" altLang="zh-CN"/>
                  <a:t>8 * h</a:t>
                </a:r>
                <a:r>
                  <a:rPr lang="en-US" altLang="zh-CN" baseline="30000"/>
                  <a:t>2</a:t>
                </a:r>
                <a:endParaRPr lang="en-US" altLang="zh-CN" baseline="30000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两个</a:t>
                </a:r>
                <a:r>
                  <a:rPr lang="en-US" altLang="zh-CN"/>
                  <a:t>ln</a:t>
                </a:r>
                <a:r>
                  <a:rPr lang="zh-CN" altLang="en-US"/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zh-CN" altLang="en-US"/>
                  <a:t>：</a:t>
                </a:r>
                <a:r>
                  <a:rPr lang="en-US" altLang="zh-CN"/>
                  <a:t>2 * 2 * h = 4h</a:t>
                </a:r>
                <a:endParaRPr lang="en-US" altLang="zh-CN"/>
              </a:p>
              <a:p>
                <a:pPr>
                  <a:lnSpc>
                    <a:spcPct val="150000"/>
                  </a:lnSpc>
                </a:pP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总计的参数量为：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8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≈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/>
              </a:p>
              <a:p>
                <a:pPr>
                  <a:lnSpc>
                    <a:spcPct val="150000"/>
                  </a:lnSpc>
                </a:pPr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941070"/>
                <a:ext cx="10923270" cy="38468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10" y="4449445"/>
            <a:ext cx="922020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2444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大模型训练</a:t>
            </a:r>
            <a:r>
              <a:rPr lang="zh-CN" altLang="en-US" sz="2400"/>
              <a:t>资源计算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935355"/>
            <a:ext cx="5101590" cy="5287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9670" y="704850"/>
            <a:ext cx="573468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假设模型参数量是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Φ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fp32</a:t>
            </a:r>
            <a:r>
              <a:rPr lang="zh-CN" altLang="en-US" sz="2000"/>
              <a:t>的参数、</a:t>
            </a:r>
            <a:r>
              <a:rPr lang="en-US" altLang="zh-CN" sz="2000"/>
              <a:t>momentum</a:t>
            </a:r>
            <a:r>
              <a:rPr lang="zh-CN" altLang="en-US" sz="2000"/>
              <a:t>、</a:t>
            </a:r>
            <a:r>
              <a:rPr lang="en-US" altLang="zh-CN" sz="2000"/>
              <a:t>variance</a:t>
            </a:r>
            <a:r>
              <a:rPr lang="zh-CN" altLang="en-US" sz="2000"/>
              <a:t>都是</a:t>
            </a:r>
            <a:r>
              <a:rPr lang="en-US" altLang="zh-CN" sz="2000"/>
              <a:t>4*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Φ字节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/>
              <a:t>fp16</a:t>
            </a:r>
            <a:r>
              <a:rPr lang="zh-CN" altLang="en-US" sz="2000"/>
              <a:t>的参数、梯度是</a:t>
            </a:r>
            <a:r>
              <a:rPr lang="en-US" altLang="zh-CN" sz="2000"/>
              <a:t>2 *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Φ字节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激活量也占据一定</a:t>
            </a:r>
            <a:r>
              <a:rPr lang="zh-CN" altLang="en-US" sz="2000"/>
              <a:t>显存：</a:t>
            </a: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不计算</a:t>
            </a:r>
            <a:r>
              <a:rPr lang="zh-CN" altLang="en-US" sz="2000"/>
              <a:t>激活量总计</a:t>
            </a:r>
            <a:r>
              <a:rPr lang="en-US" altLang="zh-CN" sz="2000"/>
              <a:t>16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Φ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字节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假设模型参数量是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，占用的显存是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16G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往上。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520" y="2525395"/>
            <a:ext cx="3200400" cy="36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20" y="2797810"/>
            <a:ext cx="44577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Data Parallelism(DP)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4525" y="1314450"/>
            <a:ext cx="5667375" cy="4810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13980" y="5671820"/>
            <a:ext cx="1598930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22161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Distributed Data Parallelism(DDP)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1585595"/>
            <a:ext cx="4942205" cy="1503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15" y="1585595"/>
            <a:ext cx="4662805" cy="1276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610" y="4054475"/>
            <a:ext cx="4582160" cy="1351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" y="4054475"/>
            <a:ext cx="5029200" cy="136779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6162675" y="2251075"/>
            <a:ext cx="765810" cy="3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9399905" y="2950210"/>
            <a:ext cx="4445" cy="10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6162675" y="4767580"/>
            <a:ext cx="884555" cy="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099050" y="5885180"/>
            <a:ext cx="2712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Reduce-Scatter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1830" y="932180"/>
            <a:ext cx="731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RingAllReduce=Reduce-Scatter+All-Gather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Distributed Data Parallelism(DDP)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5282565" y="5894070"/>
            <a:ext cx="191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All-Gather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985" y="1145540"/>
            <a:ext cx="593407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30" y="3164205"/>
            <a:ext cx="1424940" cy="2435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DeepSpeed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25170" y="1164590"/>
            <a:ext cx="8861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每个设备保存一份完整参数的开销过大，</a:t>
            </a:r>
            <a:r>
              <a:rPr lang="en-US" altLang="zh-CN"/>
              <a:t>DeepSpeed</a:t>
            </a:r>
            <a:r>
              <a:rPr lang="zh-CN" altLang="en-US"/>
              <a:t>用于解决显存开销问题。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ZeRO(</a:t>
            </a:r>
            <a:r>
              <a:rPr lang="zh-CN" altLang="en-US"/>
              <a:t>零冗余优化</a:t>
            </a:r>
            <a:r>
              <a:rPr lang="en-US" altLang="zh-CN"/>
              <a:t>)</a:t>
            </a:r>
            <a:r>
              <a:rPr lang="zh-CN" altLang="en-US"/>
              <a:t>是</a:t>
            </a:r>
            <a:r>
              <a:rPr lang="en-US" altLang="zh-CN"/>
              <a:t>DeepSpeed</a:t>
            </a:r>
            <a:r>
              <a:rPr lang="zh-CN" altLang="en-US"/>
              <a:t>的核心。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ZeRO1(</a:t>
            </a:r>
            <a:r>
              <a:rPr lang="zh-CN" altLang="en-US"/>
              <a:t>优化状态分割</a:t>
            </a:r>
            <a:r>
              <a:rPr lang="en-US" altLang="zh-CN"/>
              <a:t>)</a:t>
            </a:r>
            <a:r>
              <a:rPr lang="zh-CN" altLang="en-US"/>
              <a:t>：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595" y="2661920"/>
            <a:ext cx="3062605" cy="3173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2661920"/>
            <a:ext cx="4585335" cy="34334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77070" y="5763260"/>
            <a:ext cx="1209675" cy="35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0740" y="6195695"/>
            <a:ext cx="727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前向参数</a:t>
            </a:r>
            <a:r>
              <a:rPr lang="en-US" altLang="zh-CN"/>
              <a:t>All-gather</a:t>
            </a:r>
            <a:r>
              <a:rPr lang="zh-CN" altLang="en-US"/>
              <a:t>，梯度</a:t>
            </a:r>
            <a:r>
              <a:rPr lang="en-US" altLang="zh-CN"/>
              <a:t>RingA</a:t>
            </a:r>
            <a:r>
              <a:rPr lang="en-US" altLang="zh-CN"/>
              <a:t>llReduce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DeepSpeed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25170" y="1164590"/>
            <a:ext cx="8861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ZeRO2(</a:t>
            </a:r>
            <a:r>
              <a:rPr lang="zh-CN" altLang="en-US"/>
              <a:t>优化状态和梯度分割</a:t>
            </a:r>
            <a:r>
              <a:rPr lang="en-US" altLang="zh-CN"/>
              <a:t>)</a:t>
            </a:r>
            <a:r>
              <a:rPr lang="zh-CN" altLang="en-US"/>
              <a:t>：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595" y="2449830"/>
            <a:ext cx="3062605" cy="3173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705" y="2051685"/>
            <a:ext cx="5781675" cy="3571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0740" y="5986780"/>
            <a:ext cx="8266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前向参数</a:t>
            </a:r>
            <a:r>
              <a:rPr lang="en-US" altLang="zh-CN"/>
              <a:t>All-gather</a:t>
            </a:r>
            <a:r>
              <a:rPr lang="zh-CN" altLang="en-US"/>
              <a:t>，梯度</a:t>
            </a:r>
            <a:r>
              <a:rPr lang="en-US" altLang="zh-CN"/>
              <a:t>Reduce-Scatter</a:t>
            </a:r>
            <a:r>
              <a:rPr lang="zh-CN" altLang="en-US"/>
              <a:t>，聚合后立即把不属于自己的梯度</a:t>
            </a:r>
            <a:r>
              <a:rPr lang="zh-CN" altLang="en-US"/>
              <a:t>去除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DeepSpeed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25170" y="1164590"/>
            <a:ext cx="8861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ZeRO3(</a:t>
            </a:r>
            <a:r>
              <a:rPr lang="zh-CN" altLang="en-US"/>
              <a:t>优化状态、梯度、</a:t>
            </a:r>
            <a:r>
              <a:rPr lang="zh-CN" altLang="en-US"/>
              <a:t>参数分割</a:t>
            </a:r>
            <a:r>
              <a:rPr lang="en-US" altLang="zh-CN"/>
              <a:t>)</a:t>
            </a:r>
            <a:r>
              <a:rPr lang="zh-CN" altLang="en-US"/>
              <a:t>：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740" y="2054860"/>
            <a:ext cx="3324860" cy="34455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7075" y="5861050"/>
            <a:ext cx="106660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参数在前向时候</a:t>
            </a:r>
            <a:r>
              <a:rPr lang="en-US" altLang="zh-CN"/>
              <a:t>AllGather</a:t>
            </a:r>
            <a:r>
              <a:rPr lang="zh-CN" altLang="en-US"/>
              <a:t>前向完毕立即丢弃不属于自己维护的</a:t>
            </a:r>
            <a:r>
              <a:rPr lang="en-US" altLang="zh-CN"/>
              <a:t>W</a:t>
            </a:r>
            <a:r>
              <a:rPr lang="zh-CN" altLang="en-US"/>
              <a:t>，在后向的时候对参数也进行</a:t>
            </a:r>
            <a:r>
              <a:rPr lang="en-US" altLang="zh-CN"/>
              <a:t>AllGather</a:t>
            </a:r>
            <a:r>
              <a:rPr lang="zh-CN" altLang="en-US"/>
              <a:t>后向完毕立即丢弃不属于自己维护的</a:t>
            </a:r>
            <a:r>
              <a:rPr lang="en-US" altLang="zh-CN"/>
              <a:t>W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270" y="2054860"/>
            <a:ext cx="605790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Embedding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615440"/>
            <a:ext cx="7295515" cy="3009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830" y="1052195"/>
            <a:ext cx="6419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对词向量降维并且让词</a:t>
            </a:r>
            <a:r>
              <a:rPr lang="zh-CN" altLang="en-US"/>
              <a:t>向量最终有关联即有</a:t>
            </a:r>
            <a:r>
              <a:rPr lang="zh-CN" altLang="en-US"/>
              <a:t>语义非常</a:t>
            </a:r>
            <a:r>
              <a:rPr lang="zh-CN" altLang="en-US"/>
              <a:t>重要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0" y="1871345"/>
            <a:ext cx="3676650" cy="20669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10980" y="4027170"/>
            <a:ext cx="885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CBOW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671830" y="5071745"/>
                <a:ext cx="10114915" cy="108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the man his son-&gt;inputs=[2,1,3,4]-&gt;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    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  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𝑒𝑚𝑏𝑒𝑑𝑑𝑖𝑛𝑔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𝑚𝑎𝑡𝑟𝑖𝑥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𝑒𝑚𝑏𝑒𝑑𝑑𝑖𝑛𝑔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_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𝑑𝑖𝑚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" y="5071745"/>
                <a:ext cx="10114915" cy="108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" y="2698115"/>
            <a:ext cx="11712575" cy="3340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75" y="1115695"/>
            <a:ext cx="1278255" cy="1204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130" y="396240"/>
            <a:ext cx="9624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ZeRO</a:t>
            </a:r>
            <a:r>
              <a:rPr lang="zh-CN" altLang="en-US" sz="2400"/>
              <a:t>显存节省</a:t>
            </a:r>
            <a:endParaRPr lang="zh-CN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155065"/>
            <a:ext cx="587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按</a:t>
            </a:r>
            <a:r>
              <a:rPr lang="zh-CN" altLang="en-US"/>
              <a:t>行切分</a:t>
            </a:r>
            <a:r>
              <a:rPr lang="zh-CN" altLang="en-US"/>
              <a:t>权重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275" y="2226945"/>
            <a:ext cx="1027430" cy="1773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5170" y="2226945"/>
            <a:ext cx="1027430" cy="1773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83305" y="2226945"/>
            <a:ext cx="2035175" cy="814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W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83305" y="3186430"/>
            <a:ext cx="2035175" cy="814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W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099435" y="297370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</m:oMath>
                  </m:oMathPara>
                </a14:m>
                <a:endParaRPr lang="en-US" altLang="zh-CN" sz="2400" b="1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435" y="2973705"/>
                <a:ext cx="407035" cy="4603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301740" y="222694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36990" y="222694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5745480" y="286194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480" y="286194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317865" y="2861945"/>
                <a:ext cx="44577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65" y="2861945"/>
                <a:ext cx="445770" cy="460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745480" y="492188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480" y="492188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6301740" y="427291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155065"/>
            <a:ext cx="587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按</a:t>
            </a:r>
            <a:r>
              <a:rPr lang="zh-CN" altLang="en-US"/>
              <a:t>列切分</a:t>
            </a:r>
            <a:r>
              <a:rPr lang="zh-CN" altLang="en-US"/>
              <a:t>权重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48485" y="2286635"/>
            <a:ext cx="1831340" cy="17151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830955" y="297497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</m:oMath>
                  </m:oMathPara>
                </a14:m>
                <a:endParaRPr lang="en-US" altLang="zh-CN" sz="2400" b="1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955" y="2974975"/>
                <a:ext cx="407035" cy="4603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7266305" y="2228215"/>
            <a:ext cx="87312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14385" y="2228215"/>
            <a:ext cx="89217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6710045" y="286321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045" y="286321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710045" y="492315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045" y="492315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7266305" y="427418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37990" y="2286635"/>
            <a:ext cx="1027430" cy="1773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33390" y="2286635"/>
            <a:ext cx="1027430" cy="1773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057910"/>
            <a:ext cx="58731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MLP</a:t>
            </a:r>
            <a:r>
              <a:rPr lang="zh-CN" altLang="en-US"/>
              <a:t>层：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矩阵</a:t>
            </a:r>
            <a:r>
              <a:rPr lang="en-US" altLang="zh-CN"/>
              <a:t>A-&gt;</a:t>
            </a:r>
            <a:r>
              <a:rPr lang="zh-CN" altLang="en-US"/>
              <a:t>激活函数</a:t>
            </a:r>
            <a:r>
              <a:rPr lang="en-US" altLang="zh-CN"/>
              <a:t>-&gt;</a:t>
            </a:r>
            <a:r>
              <a:rPr lang="zh-CN" altLang="en-US"/>
              <a:t>矩阵</a:t>
            </a:r>
            <a:r>
              <a:rPr lang="en-US" altLang="zh-CN"/>
              <a:t>B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如果采用行分割，还需要合并才能进行激活函数</a:t>
            </a:r>
            <a:r>
              <a:rPr lang="zh-CN" altLang="en-US"/>
              <a:t>计算。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如果采用列分割，则不需要</a:t>
            </a:r>
            <a:r>
              <a:rPr lang="zh-CN" altLang="en-US"/>
              <a:t>提前合并。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2888615"/>
            <a:ext cx="10507345" cy="3355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057910"/>
            <a:ext cx="587311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Self Attention</a:t>
            </a:r>
            <a:r>
              <a:rPr lang="zh-CN" altLang="en-US"/>
              <a:t>层：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0" y="2054860"/>
            <a:ext cx="764476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791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流水线</a:t>
            </a:r>
            <a:r>
              <a:rPr lang="zh-CN" altLang="en-US" sz="2400"/>
              <a:t>并行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3959860"/>
            <a:ext cx="11719560" cy="2195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35" y="1468120"/>
            <a:ext cx="8272780" cy="18961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791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三并行</a:t>
            </a:r>
            <a:endParaRPr lang="zh-CN" altLang="en-US" sz="2400"/>
          </a:p>
        </p:txBody>
      </p:sp>
      <p:pic>
        <p:nvPicPr>
          <p:cNvPr id="2" name="图片 1" descr="72a3bcec1cf7a6d02ee77b2cd325e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235" y="1172210"/>
            <a:ext cx="3874135" cy="51517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40045" y="333311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https://huggingface.co/spaces/nanotron/ultrascale-playbook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80365"/>
            <a:ext cx="7616825" cy="783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400"/>
              <a:t>SFT(</a:t>
            </a:r>
            <a:r>
              <a:rPr lang="en-US" altLang="zh-CN" sz="2400"/>
              <a:t>Supervised Finetuning)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 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97865" y="1163955"/>
            <a:ext cx="94532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需要微调的</a:t>
            </a:r>
            <a:r>
              <a:rPr lang="zh-CN" altLang="en-US"/>
              <a:t>原因：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适应特定任务，如文本摘要、代码补全等等。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适应特定领域，如医疗，理解专业术语，使生成尽量可靠。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强化模型对指令的理解，使模型更好理解用户意图。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随着模型越来越大，</a:t>
            </a:r>
            <a:r>
              <a:rPr lang="en-US" altLang="zh-CN"/>
              <a:t>Full-Finetuning</a:t>
            </a:r>
            <a:r>
              <a:rPr lang="zh-CN" altLang="en-US"/>
              <a:t>变得不可行，</a:t>
            </a:r>
            <a:r>
              <a:rPr lang="zh-CN" altLang="en-US"/>
              <a:t>同时可能导致灾难性</a:t>
            </a:r>
            <a:r>
              <a:rPr lang="zh-CN" altLang="en-US"/>
              <a:t>遗忘。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因此</a:t>
            </a:r>
            <a:r>
              <a:rPr lang="zh-CN" altLang="en-US"/>
              <a:t>提出了参数高效迁移方法</a:t>
            </a:r>
            <a:r>
              <a:rPr lang="en-US" altLang="zh-CN"/>
              <a:t>PEFT</a:t>
            </a:r>
            <a:r>
              <a:rPr lang="zh-CN" altLang="en-US"/>
              <a:t>（</a:t>
            </a:r>
            <a:r>
              <a:rPr lang="en-US" altLang="zh-CN"/>
              <a:t>Parameter-efficient Transfer Learning</a:t>
            </a:r>
            <a:r>
              <a:rPr lang="zh-CN" altLang="en-US"/>
              <a:t>），固定大部分参数，仅调整一部分参数来达到全参微调接近的</a:t>
            </a:r>
            <a:r>
              <a:rPr lang="zh-CN" altLang="en-US"/>
              <a:t>效果。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80365"/>
            <a:ext cx="7616825" cy="783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400"/>
              <a:t>PEFT—</a:t>
            </a:r>
            <a:r>
              <a:rPr lang="en-US" altLang="zh-CN" sz="2400"/>
              <a:t>LoRA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885" y="1270000"/>
            <a:ext cx="4403725" cy="36722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66140" y="5198110"/>
                <a:ext cx="9540875" cy="372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𝐵𝐴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40" y="5198110"/>
                <a:ext cx="9540875" cy="372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0" y="57785"/>
            <a:ext cx="7003415" cy="4594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15" y="4925695"/>
            <a:ext cx="8336915" cy="17672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62000" y="585470"/>
            <a:ext cx="99536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CBOW</a:t>
            </a:r>
            <a:r>
              <a:rPr lang="zh-CN" altLang="en-US"/>
              <a:t>的</a:t>
            </a:r>
            <a:r>
              <a:rPr lang="zh-CN" altLang="en-US"/>
              <a:t>缺陷：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无论上下文是什么，</a:t>
            </a:r>
            <a:r>
              <a:rPr lang="zh-CN" altLang="en-US"/>
              <a:t>同一个词永远编码成同一个向量（并且模型过于简单），单单采用</a:t>
            </a:r>
            <a:r>
              <a:rPr lang="en-US" altLang="zh-CN"/>
              <a:t>embedding</a:t>
            </a:r>
            <a:r>
              <a:rPr lang="zh-CN" altLang="en-US"/>
              <a:t>无法满足需求，需要继续</a:t>
            </a:r>
            <a:r>
              <a:rPr lang="zh-CN" altLang="en-US"/>
              <a:t>编码。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BERT: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利用</a:t>
            </a:r>
            <a:r>
              <a:rPr lang="en-US" altLang="zh-CN"/>
              <a:t>embedding</a:t>
            </a:r>
            <a:r>
              <a:rPr lang="zh-CN" altLang="en-US"/>
              <a:t>思想，得益于</a:t>
            </a:r>
            <a:r>
              <a:rPr lang="en-US" altLang="zh-CN"/>
              <a:t>Transformer</a:t>
            </a:r>
            <a:r>
              <a:rPr lang="zh-CN" altLang="en-US"/>
              <a:t>，能够对词向量继续</a:t>
            </a:r>
            <a:r>
              <a:rPr lang="zh-CN" altLang="en-US"/>
              <a:t>编码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820" y="3686175"/>
            <a:ext cx="7705725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0325" y="972185"/>
            <a:ext cx="7237730" cy="453199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80365"/>
            <a:ext cx="7616825" cy="783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400"/>
              <a:t>GRPO 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855" y="1809750"/>
            <a:ext cx="8115300" cy="1619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55" y="4137660"/>
            <a:ext cx="287655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大模型推理加速</a:t>
            </a:r>
            <a:r>
              <a:rPr lang="en-US" altLang="zh-CN" sz="2400"/>
              <a:t>-</a:t>
            </a:r>
            <a:r>
              <a:rPr lang="zh-CN" altLang="en-US" sz="2400"/>
              <a:t>注意力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060" y="2036445"/>
            <a:ext cx="8769350" cy="279717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大模型推理加速</a:t>
            </a:r>
            <a:r>
              <a:rPr lang="en-US" altLang="zh-CN" sz="2400"/>
              <a:t>-</a:t>
            </a:r>
            <a:r>
              <a:rPr lang="en-US" altLang="zh-CN" sz="2400"/>
              <a:t>Flash Attention</a:t>
            </a:r>
            <a:endParaRPr lang="en-US" altLang="zh-CN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034" y="1345405"/>
            <a:ext cx="3572374" cy="31246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66" y="4639381"/>
            <a:ext cx="8819816" cy="158545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大模型推理加速</a:t>
            </a:r>
            <a:r>
              <a:rPr lang="en-US" altLang="zh-CN" sz="2400"/>
              <a:t>-</a:t>
            </a:r>
            <a:r>
              <a:rPr lang="en-US" altLang="zh-CN" sz="2400"/>
              <a:t>Flash Attention</a:t>
            </a:r>
            <a:endParaRPr lang="en-US" altLang="zh-CN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034" y="1345405"/>
            <a:ext cx="3572374" cy="31246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66" y="4639381"/>
            <a:ext cx="8819816" cy="1585453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587" y="611579"/>
            <a:ext cx="55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放在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SRAM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计算来减少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HBM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读写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093" y="1182476"/>
            <a:ext cx="2648320" cy="6573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93" y="1991532"/>
            <a:ext cx="3496163" cy="419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93" y="2573415"/>
            <a:ext cx="3648584" cy="63826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93" y="3322427"/>
            <a:ext cx="2076740" cy="6477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93" y="4020809"/>
            <a:ext cx="2362530" cy="56205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777467" y="1402446"/>
            <a:ext cx="3431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X</a:t>
            </a:r>
            <a:r>
              <a:rPr lang="zh-CN" altLang="en-US" dirty="0"/>
              <a:t>分块：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969" y="1839793"/>
            <a:ext cx="1781424" cy="42868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07" y="2550572"/>
            <a:ext cx="4191585" cy="52394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589" y="900651"/>
            <a:ext cx="883092" cy="42868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2589" y="3211679"/>
            <a:ext cx="4515480" cy="6477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4969" y="3880556"/>
            <a:ext cx="2562583" cy="5715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2589" y="4589523"/>
            <a:ext cx="2676899" cy="704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5832589" y="5258172"/>
                <a:ext cx="2396490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⁡(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589" y="5258172"/>
                <a:ext cx="2396490" cy="300660"/>
              </a:xfrm>
              <a:prstGeom prst="rect">
                <a:avLst/>
              </a:prstGeom>
              <a:blipFill rotWithShape="1">
                <a:blip r:embed="rId12"/>
                <a:stretch>
                  <a:fillRect l="-5" t="-124" r="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5716585" y="5599077"/>
                <a:ext cx="5701882" cy="716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𝑠𝑜𝑓𝑡𝑚𝑎𝑥</m:t>
                      </m:r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𝑛𝑒𝑤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𝑛𝑒𝑤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𝑛𝑒𝑤</m:t>
                                  </m:r>
                                </m:sup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585" y="5599077"/>
                <a:ext cx="5701882" cy="716543"/>
              </a:xfrm>
              <a:prstGeom prst="rect">
                <a:avLst/>
              </a:prstGeom>
              <a:blipFill rotWithShape="1">
                <a:blip r:embed="rId13"/>
                <a:stretch>
                  <a:fillRect l="-6" t="-39" r="9" b="-2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9955" y="481318"/>
            <a:ext cx="3630014" cy="36924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58" y="4458791"/>
            <a:ext cx="7144747" cy="1400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90" y="1351280"/>
            <a:ext cx="1590675" cy="342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85885" y="890905"/>
            <a:ext cx="223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SRAM</a:t>
            </a:r>
            <a:r>
              <a:rPr lang="zh-CN" altLang="en-US"/>
              <a:t>大小为</a:t>
            </a:r>
            <a:r>
              <a:rPr lang="en-US" altLang="zh-CN"/>
              <a:t>M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994140" y="2084705"/>
                <a:ext cx="2224405" cy="485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𝜖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140" y="2084705"/>
                <a:ext cx="2224405" cy="485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207010"/>
            <a:ext cx="10994390" cy="615442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大模型推理加速</a:t>
            </a:r>
            <a:r>
              <a:rPr lang="en-US" altLang="zh-CN" sz="2400"/>
              <a:t>-KV Cache</a:t>
            </a:r>
            <a:endParaRPr lang="en-US" altLang="zh-CN" sz="2400"/>
          </a:p>
        </p:txBody>
      </p:sp>
      <p:sp>
        <p:nvSpPr>
          <p:cNvPr id="2" name="文本框 1"/>
          <p:cNvSpPr txBox="1"/>
          <p:nvPr/>
        </p:nvSpPr>
        <p:spPr>
          <a:xfrm>
            <a:off x="953770" y="1120140"/>
            <a:ext cx="93827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1.prefill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模型处理所有</a:t>
            </a:r>
            <a:r>
              <a:rPr lang="en-US" altLang="zh-CN"/>
              <a:t>prompt</a:t>
            </a:r>
            <a:r>
              <a:rPr lang="zh-CN" altLang="en-US"/>
              <a:t>，进行前向计算，目的是生成第一个</a:t>
            </a:r>
            <a:r>
              <a:rPr lang="en-US" altLang="zh-CN"/>
              <a:t>token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2.decoding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模型逐个生成</a:t>
            </a:r>
            <a:r>
              <a:rPr lang="en-US" altLang="zh-CN"/>
              <a:t>token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5715" y="2334260"/>
            <a:ext cx="7931785" cy="423354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大模型应用</a:t>
            </a:r>
            <a:r>
              <a:rPr lang="en-US" altLang="zh-CN" sz="2400"/>
              <a:t>-RAG(Retrieval-Augmented Generation)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883285" y="1306195"/>
            <a:ext cx="9903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大模型的缺陷：参数固定，无法获取新的知识或者</a:t>
            </a:r>
            <a:r>
              <a:rPr lang="zh-CN" altLang="en-US"/>
              <a:t>信息。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RAG</a:t>
            </a:r>
            <a:r>
              <a:rPr lang="zh-CN" altLang="en-US"/>
              <a:t>的思想：外挂知识库，根据用户指令搜寻相关知识给</a:t>
            </a:r>
            <a:r>
              <a:rPr lang="zh-CN" altLang="en-US"/>
              <a:t>大模型。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870" y="2536190"/>
            <a:ext cx="7792085" cy="3536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346710"/>
            <a:ext cx="11289665" cy="4572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8675" y="5157470"/>
            <a:ext cx="103339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同样的去掉一些词，不过被去掉的词替代成了可学习的</a:t>
            </a:r>
            <a:r>
              <a:rPr lang="en-US" altLang="zh-CN"/>
              <a:t>mask token</a:t>
            </a:r>
            <a:r>
              <a:rPr lang="zh-CN" altLang="en-US"/>
              <a:t>（</a:t>
            </a:r>
            <a:r>
              <a:rPr lang="en-US" altLang="zh-CN"/>
              <a:t>nn.Parameter</a:t>
            </a:r>
            <a:r>
              <a:rPr lang="zh-CN" altLang="en-US"/>
              <a:t>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相比较于</a:t>
            </a:r>
            <a:r>
              <a:rPr lang="en-US" altLang="zh-CN"/>
              <a:t>CBOW</a:t>
            </a:r>
            <a:r>
              <a:rPr lang="zh-CN" altLang="en-US"/>
              <a:t>计算上下文的平均来预测（自始至终都没有出现这个词对应的</a:t>
            </a:r>
            <a:r>
              <a:rPr lang="en-US" altLang="zh-CN"/>
              <a:t>token</a:t>
            </a:r>
            <a:r>
              <a:rPr lang="zh-CN" altLang="en-US"/>
              <a:t>编码），而</a:t>
            </a:r>
            <a:r>
              <a:rPr lang="en-US" altLang="zh-CN"/>
              <a:t>BERT</a:t>
            </a:r>
            <a:r>
              <a:rPr lang="zh-CN" altLang="en-US">
                <a:sym typeface="+mn-ea"/>
              </a:rPr>
              <a:t>由于</a:t>
            </a:r>
            <a:r>
              <a:rPr lang="en-US" altLang="zh-CN">
                <a:sym typeface="+mn-ea"/>
              </a:rPr>
              <a:t>Transformer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掩码的词对应位置的</a:t>
            </a:r>
            <a:r>
              <a:rPr lang="en-US" altLang="zh-CN"/>
              <a:t>mask token</a:t>
            </a:r>
            <a:r>
              <a:rPr lang="zh-CN" altLang="en-US"/>
              <a:t>可以不断根据</a:t>
            </a:r>
            <a:r>
              <a:rPr lang="zh-CN" altLang="en-US"/>
              <a:t>上下文编码更新作为最终的</a:t>
            </a:r>
            <a:r>
              <a:rPr lang="zh-CN" altLang="en-US"/>
              <a:t>词向量。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RAG-</a:t>
            </a:r>
            <a:r>
              <a:rPr lang="zh-CN" altLang="en-US" sz="2400"/>
              <a:t>分块</a:t>
            </a:r>
            <a:r>
              <a:rPr lang="zh-CN" altLang="en-US" sz="2400"/>
              <a:t>策略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883285" y="1306195"/>
            <a:ext cx="99034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/>
              <a:t>1.</a:t>
            </a:r>
            <a:r>
              <a:rPr lang="zh-CN" altLang="en-US"/>
              <a:t>固定大小分块（固定字符数、</a:t>
            </a:r>
            <a:r>
              <a:rPr lang="en-US" altLang="zh-CN"/>
              <a:t>token</a:t>
            </a:r>
            <a:r>
              <a:rPr lang="zh-CN" altLang="en-US"/>
              <a:t>等等）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优势：</a:t>
            </a:r>
            <a:r>
              <a:rPr lang="zh-CN" altLang="en-US"/>
              <a:t>最简单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劣势：语义不完整，可能导致关键信息</a:t>
            </a:r>
            <a:r>
              <a:rPr lang="zh-CN" altLang="en-US"/>
              <a:t>分散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语义</a:t>
            </a:r>
            <a:r>
              <a:rPr lang="zh-CN" altLang="en-US"/>
              <a:t>分块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方法：按句子或者段落等有意义的语义单元生成嵌入，判断当前语段和下个语段的余弦相似度高不高，如果高的话进行</a:t>
            </a:r>
            <a:r>
              <a:rPr lang="zh-CN" altLang="en-US"/>
              <a:t>合并。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优势：语义完整度</a:t>
            </a:r>
            <a:r>
              <a:rPr lang="zh-CN" altLang="en-US"/>
              <a:t>高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小劣势：不同文档间的相似度阈值可能需要</a:t>
            </a:r>
            <a:r>
              <a:rPr lang="zh-CN" altLang="en-US"/>
              <a:t>调整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基于</a:t>
            </a:r>
            <a:r>
              <a:rPr lang="en-US" altLang="zh-CN"/>
              <a:t>LLM</a:t>
            </a:r>
            <a:r>
              <a:rPr lang="zh-CN" altLang="en-US"/>
              <a:t>的</a:t>
            </a:r>
            <a:r>
              <a:rPr lang="zh-CN" altLang="en-US"/>
              <a:t>分块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方法：向</a:t>
            </a:r>
            <a:r>
              <a:rPr lang="en-US" altLang="zh-CN"/>
              <a:t>llm</a:t>
            </a:r>
            <a:r>
              <a:rPr lang="zh-CN" altLang="en-US"/>
              <a:t>发送</a:t>
            </a:r>
            <a:r>
              <a:rPr lang="en-US" altLang="zh-CN"/>
              <a:t>prompt</a:t>
            </a:r>
            <a:r>
              <a:rPr lang="zh-CN" altLang="en-US"/>
              <a:t>，要求将文本分为语义独立且有意义的</a:t>
            </a:r>
            <a:r>
              <a:rPr lang="zh-CN" altLang="en-US"/>
              <a:t>片段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优势：确保高语义</a:t>
            </a:r>
            <a:r>
              <a:rPr lang="zh-CN" altLang="en-US"/>
              <a:t>准确性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劣势：计算要求</a:t>
            </a:r>
            <a:r>
              <a:rPr lang="zh-CN" altLang="en-US"/>
              <a:t>高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RAG-</a:t>
            </a:r>
            <a:r>
              <a:rPr lang="zh-CN" altLang="en-US" sz="2400"/>
              <a:t>嵌入模型</a:t>
            </a:r>
            <a:r>
              <a:rPr lang="en-US" altLang="zh-CN" sz="2400"/>
              <a:t>-in batch</a:t>
            </a:r>
            <a:r>
              <a:rPr lang="zh-CN" altLang="en-US" sz="2400"/>
              <a:t>负采样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4370" y="1793875"/>
            <a:ext cx="5762625" cy="18573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455" y="4244975"/>
            <a:ext cx="6724650" cy="120967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RAG-</a:t>
            </a:r>
            <a:r>
              <a:rPr lang="zh-CN" altLang="en-US" sz="2400"/>
              <a:t>嵌入模型</a:t>
            </a:r>
            <a:r>
              <a:rPr lang="en-US" altLang="zh-CN" sz="2400"/>
              <a:t>-</a:t>
            </a:r>
            <a:r>
              <a:rPr lang="zh-CN" altLang="en-US" sz="2400"/>
              <a:t>三元组</a:t>
            </a:r>
            <a:r>
              <a:rPr lang="zh-CN" altLang="en-US" sz="2400"/>
              <a:t>损失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01670" y="3174365"/>
            <a:ext cx="4923790" cy="5086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8225" y="4309745"/>
            <a:ext cx="9823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使用一个锚点</a:t>
            </a:r>
            <a:r>
              <a:rPr lang="en-US" altLang="zh-CN"/>
              <a:t>(q)</a:t>
            </a:r>
            <a:r>
              <a:rPr lang="zh-CN" altLang="en-US"/>
              <a:t>，一个正样本</a:t>
            </a:r>
            <a:r>
              <a:rPr lang="en-US" altLang="zh-CN"/>
              <a:t>(d</a:t>
            </a:r>
            <a:r>
              <a:rPr lang="en-US" altLang="zh-CN" baseline="30000"/>
              <a:t>+</a:t>
            </a:r>
            <a:r>
              <a:rPr lang="en-US" altLang="zh-CN"/>
              <a:t>)</a:t>
            </a:r>
            <a:r>
              <a:rPr lang="zh-CN" altLang="en-US"/>
              <a:t>和一个难负样本</a:t>
            </a:r>
            <a:r>
              <a:rPr lang="en-US" altLang="zh-CN"/>
              <a:t>(d</a:t>
            </a:r>
            <a:r>
              <a:rPr lang="en-US" altLang="zh-CN" baseline="30000"/>
              <a:t>-</a:t>
            </a:r>
            <a:r>
              <a:rPr lang="en-US" altLang="zh-CN"/>
              <a:t>)</a:t>
            </a:r>
            <a:r>
              <a:rPr lang="zh-CN" altLang="en-US"/>
              <a:t>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正样本相似度要比负样本大</a:t>
            </a:r>
            <a:r>
              <a:rPr lang="en-US" altLang="zh-CN"/>
              <a:t>margin</a:t>
            </a:r>
            <a:r>
              <a:rPr lang="zh-CN" altLang="en-US"/>
              <a:t>的时候（正负样本非常清晰的时候），损失是</a:t>
            </a:r>
            <a:r>
              <a:rPr lang="en-US" altLang="zh-CN"/>
              <a:t>0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" y="1807845"/>
            <a:ext cx="11913235" cy="7397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大模型应用</a:t>
            </a:r>
            <a:r>
              <a:rPr lang="en-US" altLang="zh-CN" sz="2400"/>
              <a:t>-</a:t>
            </a:r>
            <a:r>
              <a:rPr lang="en-US" altLang="zh-CN" sz="2400"/>
              <a:t>Agent</a:t>
            </a: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3525" y="1733550"/>
            <a:ext cx="912495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多模态</a:t>
            </a:r>
            <a:r>
              <a:rPr lang="zh-CN" altLang="en-US" sz="2400"/>
              <a:t>大模型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5100" y="1809750"/>
            <a:ext cx="9131300" cy="35547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808345" y="5630545"/>
            <a:ext cx="776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BLIP</a:t>
            </a:r>
            <a:endParaRPr lang="en-US" altLang="zh-CN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3065" y="1132840"/>
            <a:ext cx="9426575" cy="43497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46580" y="692150"/>
            <a:ext cx="8700135" cy="544449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0295" y="596900"/>
            <a:ext cx="10010775" cy="44100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226685" y="5241925"/>
            <a:ext cx="15278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Flamingo</a:t>
            </a:r>
            <a:endParaRPr lang="en-US" altLang="zh-CN" sz="2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2280" y="1539240"/>
            <a:ext cx="8727440" cy="28390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32450" y="4739005"/>
            <a:ext cx="11557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LLaVA</a:t>
            </a:r>
            <a:endParaRPr lang="en-US" altLang="zh-CN" sz="2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765" y="90170"/>
            <a:ext cx="10365105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89535"/>
            <a:ext cx="11289665" cy="4572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8600" y="5127625"/>
            <a:ext cx="46278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/>
              <a:t>掩码比例</a:t>
            </a:r>
            <a:r>
              <a:rPr lang="en-US" altLang="zh-CN"/>
              <a:t>15%</a:t>
            </a:r>
            <a:endParaRPr lang="en-US" altLang="zh-CN"/>
          </a:p>
          <a:p>
            <a:pPr algn="ctr">
              <a:lnSpc>
                <a:spcPct val="150000"/>
              </a:lnSpc>
            </a:pPr>
            <a:r>
              <a:rPr lang="zh-CN" altLang="en-US"/>
              <a:t>缺陷：预训练将很大程度上关注</a:t>
            </a:r>
            <a:r>
              <a:rPr lang="en-US" altLang="zh-CN"/>
              <a:t>mask token</a:t>
            </a:r>
            <a:r>
              <a:rPr lang="zh-CN" altLang="en-US"/>
              <a:t>的</a:t>
            </a:r>
            <a:r>
              <a:rPr lang="zh-CN" altLang="en-US"/>
              <a:t>编码，并且微调阶段不会出现</a:t>
            </a:r>
            <a:r>
              <a:rPr lang="en-US" altLang="zh-CN"/>
              <a:t>mask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4170680" y="5514975"/>
            <a:ext cx="2000885" cy="10477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72860" y="4689475"/>
            <a:ext cx="47980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/>
              <a:t>15% * 80 % = 12%</a:t>
            </a:r>
            <a:r>
              <a:rPr lang="zh-CN" altLang="en-US"/>
              <a:t>掩码</a:t>
            </a:r>
            <a:endParaRPr lang="zh-CN" altLang="en-US"/>
          </a:p>
          <a:p>
            <a:pPr algn="ctr">
              <a:lnSpc>
                <a:spcPct val="150000"/>
              </a:lnSpc>
            </a:pPr>
            <a:r>
              <a:rPr lang="en-US" altLang="zh-CN"/>
              <a:t>15% * 10 % = 1.5%</a:t>
            </a:r>
            <a:r>
              <a:rPr lang="zh-CN" altLang="en-US"/>
              <a:t>不掩码但需要计算</a:t>
            </a:r>
            <a:r>
              <a:rPr lang="en-US" altLang="zh-CN"/>
              <a:t>loss</a:t>
            </a:r>
            <a:r>
              <a:rPr lang="zh-CN" altLang="en-US"/>
              <a:t>（不知道会预测哪个</a:t>
            </a:r>
            <a:r>
              <a:rPr lang="zh-CN" altLang="en-US"/>
              <a:t>词）</a:t>
            </a:r>
            <a:endParaRPr lang="en-US" altLang="zh-CN"/>
          </a:p>
          <a:p>
            <a:pPr algn="ctr">
              <a:lnSpc>
                <a:spcPct val="150000"/>
              </a:lnSpc>
            </a:pPr>
            <a:r>
              <a:rPr lang="en-US" altLang="zh-CN"/>
              <a:t>15% * 10 % = 1.5%</a:t>
            </a:r>
            <a:r>
              <a:rPr lang="zh-CN" altLang="en-US"/>
              <a:t>不掩码但替换成随机词（不知道哪个词是</a:t>
            </a:r>
            <a:r>
              <a:rPr lang="zh-CN" altLang="en-US"/>
              <a:t>正确的）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951230"/>
            <a:ext cx="104997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词的基本单元是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word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、字母，还是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什么？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对应英文来说最自然的单元，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”i like apple“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可以按照空格划分，但是对于中文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我爱吃苹果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则比较难划分（但不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致命）。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优点：词的含义得到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保留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缺点：词表可能过大，对于词表之外的词无法处理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(Out of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Vocabulary)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，同一个词的不同形态比如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go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goes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当作了完全不同的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词。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2.character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优点：词表小，解决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OOV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缺点：粒度太细无法承载丰富语义，计算成本的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增长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777240"/>
            <a:ext cx="104997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subword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3.1 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90320" y="1613535"/>
            <a:ext cx="9262110" cy="117665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726479"/>
            <a:ext cx="12192000" cy="1159933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86412"/>
            <a:ext cx="12192000" cy="1176866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8420" y="4912056"/>
            <a:ext cx="12192000" cy="1208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777240"/>
            <a:ext cx="104997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subword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3.1 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优势：有效平衡词汇表大小和编码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步数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劣势：解码时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出现歧义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885" y="3060065"/>
            <a:ext cx="1685925" cy="1333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4827</Words>
  <Application>WPS 演示</Application>
  <PresentationFormat>宽屏</PresentationFormat>
  <Paragraphs>399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Arial</vt:lpstr>
      <vt:lpstr>宋体</vt:lpstr>
      <vt:lpstr>Wingdings</vt:lpstr>
      <vt:lpstr>微软雅黑</vt:lpstr>
      <vt:lpstr>Cambria Math</vt:lpstr>
      <vt:lpstr>Calibri</vt:lpstr>
      <vt:lpstr>Arial Unicode MS</vt:lpstr>
      <vt:lpstr>Times New Roman</vt:lpstr>
      <vt:lpstr>MS Mincho</vt:lpstr>
      <vt:lpstr>Segoe Print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main</dc:creator>
  <cp:lastModifiedBy>煜</cp:lastModifiedBy>
  <cp:revision>14</cp:revision>
  <dcterms:created xsi:type="dcterms:W3CDTF">2023-08-09T12:44:00Z</dcterms:created>
  <dcterms:modified xsi:type="dcterms:W3CDTF">2025-06-01T14:39:59Z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2052-12.1.0.21171</vt:lpwstr>
  </property>
</Properties>
</file>